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729"/>
    <a:srgbClr val="4D2D20"/>
    <a:srgbClr val="D81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08"/>
  </p:normalViewPr>
  <p:slideViewPr>
    <p:cSldViewPr snapToGrid="0" snapToObjects="1">
      <p:cViewPr varScale="1">
        <p:scale>
          <a:sx n="53" d="100"/>
          <a:sy n="53" d="100"/>
        </p:scale>
        <p:origin x="2093" y="77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35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71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34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55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52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61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54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81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45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59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12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045D4-598D-8943-B30B-BB474E9658FA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69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7EFA82E-AF1F-674B-B415-341CF2C60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95CBEC7-F637-9345-A92F-F436E4063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99" y="4201684"/>
            <a:ext cx="5029200" cy="3009900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EF0615F-1C65-FF46-8DBC-67A52C0F227D}"/>
              </a:ext>
            </a:extLst>
          </p:cNvPr>
          <p:cNvSpPr txBox="1"/>
          <p:nvPr/>
        </p:nvSpPr>
        <p:spPr>
          <a:xfrm>
            <a:off x="555107" y="2166429"/>
            <a:ext cx="5928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4D2D20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同等の効きめで薬代が</a:t>
            </a:r>
            <a:endParaRPr lang="en-US" altLang="ja-JP" dirty="0">
              <a:solidFill>
                <a:srgbClr val="4D2D20"/>
              </a:solidFill>
              <a:latin typeface="A-OTF Shin Maru Go Pro M" panose="020F0400000000000000" pitchFamily="34" charset="-128"/>
              <a:ea typeface="A-OTF Shin Maru Go Pro M" panose="020F0400000000000000" pitchFamily="34" charset="-128"/>
            </a:endParaRPr>
          </a:p>
          <a:p>
            <a:r>
              <a:rPr lang="ja-JP" altLang="en-US">
                <a:solidFill>
                  <a:srgbClr val="4D2D20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安価なだけではなく、</a:t>
            </a:r>
            <a:endParaRPr lang="en-US" altLang="ja-JP" dirty="0">
              <a:solidFill>
                <a:srgbClr val="4D2D20"/>
              </a:solidFill>
              <a:latin typeface="A-OTF Shin Maru Go Pro M" panose="020F0400000000000000" pitchFamily="34" charset="-128"/>
              <a:ea typeface="A-OTF Shin Maru Go Pro M" panose="020F0400000000000000" pitchFamily="34" charset="-128"/>
            </a:endParaRPr>
          </a:p>
          <a:p>
            <a:r>
              <a:rPr lang="ja-JP" altLang="en-US">
                <a:solidFill>
                  <a:srgbClr val="4D2D20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のみやすい工夫も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AEE3CA9-F117-BE4D-BFB5-FB915BB88E2C}"/>
              </a:ext>
            </a:extLst>
          </p:cNvPr>
          <p:cNvSpPr txBox="1"/>
          <p:nvPr/>
        </p:nvSpPr>
        <p:spPr>
          <a:xfrm>
            <a:off x="555107" y="3036515"/>
            <a:ext cx="592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E36729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■あなたの薬はどれくらい安くなる</a:t>
            </a:r>
            <a:r>
              <a:rPr lang="en-US" altLang="ja-JP" dirty="0">
                <a:solidFill>
                  <a:srgbClr val="E36729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?</a:t>
            </a:r>
            <a:endParaRPr lang="ja-JP" altLang="en-US">
              <a:solidFill>
                <a:srgbClr val="E36729"/>
              </a:solidFill>
              <a:latin typeface="A-OTF Shin Maru Go Pro M" panose="020F0400000000000000" pitchFamily="34" charset="-128"/>
              <a:ea typeface="A-OTF Shin Maru Go Pro M" panose="020F0400000000000000" pitchFamily="34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609A0FF-73FA-8A47-942C-9E1280920959}"/>
              </a:ext>
            </a:extLst>
          </p:cNvPr>
          <p:cNvSpPr txBox="1"/>
          <p:nvPr/>
        </p:nvSpPr>
        <p:spPr>
          <a:xfrm>
            <a:off x="555108" y="3355494"/>
            <a:ext cx="4503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2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＊</a:t>
            </a:r>
            <a:r>
              <a:rPr lang="en-US" altLang="ja-JP" sz="1200" dirty="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1</a:t>
            </a:r>
            <a:r>
              <a:rPr lang="ja-JP" altLang="en-US" sz="12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年間使用したときの例（自己負担割合</a:t>
            </a:r>
            <a:r>
              <a:rPr lang="en-US" altLang="ja-JP" sz="1200" dirty="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3</a:t>
            </a:r>
            <a:r>
              <a:rPr lang="ja-JP" altLang="en-US" sz="12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割の場合）。薬代のみの金額です。薬局の窓口では、薬代のほかに技術料などが含まれます。また、対象疾患の治療薬であってもさまざまな価格の医薬品があります。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817A133-A008-8146-A5B3-B2CF026C8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927" y="1618507"/>
            <a:ext cx="3111500" cy="26543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CF67A31-8B01-DD4C-89E0-2B6070440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132" y="308976"/>
            <a:ext cx="1778000" cy="14859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B8E2E46-8750-F645-AE6B-4CE48DD89457}"/>
              </a:ext>
            </a:extLst>
          </p:cNvPr>
          <p:cNvSpPr/>
          <p:nvPr/>
        </p:nvSpPr>
        <p:spPr>
          <a:xfrm>
            <a:off x="4016343" y="2151236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 b="1">
                <a:solidFill>
                  <a:srgbClr val="E36729"/>
                </a:solidFill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ジェネリック</a:t>
            </a:r>
            <a:endParaRPr lang="en-US" altLang="ja-JP" sz="1000" b="1" dirty="0">
              <a:solidFill>
                <a:srgbClr val="E36729"/>
              </a:solidFill>
              <a:latin typeface="A-OTF Shin Maru Go Pro DB" panose="020F0400000000000000" pitchFamily="34" charset="-128"/>
              <a:ea typeface="A-OTF Shin Maru Go Pro DB" panose="020F0400000000000000" pitchFamily="34" charset="-128"/>
            </a:endParaRPr>
          </a:p>
          <a:p>
            <a:pPr algn="ctr"/>
            <a:r>
              <a:rPr lang="ja-JP" altLang="en-US" sz="1000" b="1">
                <a:solidFill>
                  <a:srgbClr val="E36729"/>
                </a:solidFill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医薬品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BECFFD3C-84C3-6840-BFB7-14AA8FFEF25B}"/>
              </a:ext>
            </a:extLst>
          </p:cNvPr>
          <p:cNvSpPr/>
          <p:nvPr/>
        </p:nvSpPr>
        <p:spPr>
          <a:xfrm>
            <a:off x="6350019" y="2266983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 b="1">
                <a:solidFill>
                  <a:schemeClr val="accent5"/>
                </a:solidFill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先発</a:t>
            </a:r>
            <a:endParaRPr lang="en-US" altLang="ja-JP" sz="1000" b="1" dirty="0">
              <a:solidFill>
                <a:schemeClr val="accent5"/>
              </a:solidFill>
              <a:latin typeface="A-OTF Shin Maru Go Pro DB" panose="020F0400000000000000" pitchFamily="34" charset="-128"/>
              <a:ea typeface="A-OTF Shin Maru Go Pro DB" panose="020F0400000000000000" pitchFamily="34" charset="-128"/>
            </a:endParaRPr>
          </a:p>
          <a:p>
            <a:pPr algn="ctr"/>
            <a:r>
              <a:rPr lang="ja-JP" altLang="en-US" sz="1000" b="1">
                <a:solidFill>
                  <a:schemeClr val="accent5"/>
                </a:solidFill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医薬品</a:t>
            </a: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52DF5EAD-2B3E-624B-AA51-639B68AB9F56}"/>
              </a:ext>
            </a:extLst>
          </p:cNvPr>
          <p:cNvSpPr/>
          <p:nvPr/>
        </p:nvSpPr>
        <p:spPr>
          <a:xfrm>
            <a:off x="629099" y="9544752"/>
            <a:ext cx="6324375" cy="5984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24C7173-A83D-C744-BC5F-8A38704272B7}"/>
              </a:ext>
            </a:extLst>
          </p:cNvPr>
          <p:cNvSpPr txBox="1"/>
          <p:nvPr/>
        </p:nvSpPr>
        <p:spPr>
          <a:xfrm>
            <a:off x="717569" y="9556327"/>
            <a:ext cx="3379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0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ジェネリック医薬品は、長期間使用するほど、財政効果も大きくなりますので、とくに慢性疾患の人におすすめです。あなたののんでいる薬を調べてみましょう。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EC45B44E-479C-DC47-8A52-EED917E1F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5434" y="9696850"/>
            <a:ext cx="1714500" cy="3556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0279511-7D5C-234A-882B-B71CAEC14F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37" y="7336768"/>
            <a:ext cx="6350000" cy="2082800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36905C32-4B23-D547-AB25-B16A2AEE3745}"/>
              </a:ext>
            </a:extLst>
          </p:cNvPr>
          <p:cNvSpPr txBox="1"/>
          <p:nvPr/>
        </p:nvSpPr>
        <p:spPr>
          <a:xfrm>
            <a:off x="629099" y="7344334"/>
            <a:ext cx="632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>
                <a:solidFill>
                  <a:schemeClr val="bg1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今、のんでいる薬をジェネリックにするには</a:t>
            </a:r>
            <a:r>
              <a:rPr lang="en-US" altLang="ja-JP" sz="1400" dirty="0">
                <a:solidFill>
                  <a:schemeClr val="bg1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?</a:t>
            </a:r>
            <a:endParaRPr lang="ja-JP" altLang="en-US" sz="1400">
              <a:solidFill>
                <a:schemeClr val="bg1"/>
              </a:solidFill>
              <a:latin typeface="A-OTF Shin Maru Go Pro M" panose="020F0400000000000000" pitchFamily="34" charset="-128"/>
              <a:ea typeface="A-OTF Shin Maru Go Pro M" panose="020F0400000000000000" pitchFamily="34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0E521233-242B-F446-ACFB-CB1753FF14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242" y="7559236"/>
            <a:ext cx="2501900" cy="1765300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930A8F1-23C1-1447-8AD1-20F0555CF0EA}"/>
              </a:ext>
            </a:extLst>
          </p:cNvPr>
          <p:cNvSpPr txBox="1"/>
          <p:nvPr/>
        </p:nvSpPr>
        <p:spPr>
          <a:xfrm>
            <a:off x="3779826" y="7764828"/>
            <a:ext cx="28500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E36729"/>
                </a:solidFill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●</a:t>
            </a:r>
            <a:r>
              <a:rPr lang="ja-JP" altLang="en-US" sz="14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切り替えが可能か、まず医師・</a:t>
            </a:r>
            <a:endParaRPr lang="en-US" altLang="ja-JP" sz="1400" dirty="0">
              <a:latin typeface="A-OTF Shin Maru Go Pro R" panose="020F0400000000000000" pitchFamily="34" charset="-128"/>
              <a:ea typeface="A-OTF Shin Maru Go Pro R" panose="020F0400000000000000" pitchFamily="34" charset="-128"/>
            </a:endParaRPr>
          </a:p>
          <a:p>
            <a:r>
              <a:rPr lang="ja-JP" altLang="en-US" sz="14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　薬剤師に相談してみましょう。</a:t>
            </a:r>
            <a:endParaRPr lang="en-US" altLang="ja-JP" sz="1400" dirty="0">
              <a:latin typeface="A-OTF Shin Maru Go Pro R" panose="020F0400000000000000" pitchFamily="34" charset="-128"/>
              <a:ea typeface="A-OTF Shin Maru Go Pro R" panose="020F0400000000000000" pitchFamily="34" charset="-128"/>
            </a:endParaRPr>
          </a:p>
          <a:p>
            <a:r>
              <a:rPr lang="en-US" altLang="ja-JP" sz="1400" dirty="0">
                <a:solidFill>
                  <a:srgbClr val="E36729"/>
                </a:solidFill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●</a:t>
            </a:r>
            <a:r>
              <a:rPr lang="ja-JP" altLang="en-US" sz="14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不安な場合は短期間、ジェネ</a:t>
            </a:r>
          </a:p>
          <a:p>
            <a:r>
              <a:rPr lang="ja-JP" altLang="en-US" sz="14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　リック医薬品を試せる「分割調</a:t>
            </a:r>
            <a:endParaRPr lang="en-US" altLang="ja-JP" sz="1400" dirty="0">
              <a:latin typeface="A-OTF Shin Maru Go Pro R" panose="020F0400000000000000" pitchFamily="34" charset="-128"/>
              <a:ea typeface="A-OTF Shin Maru Go Pro R" panose="020F0400000000000000" pitchFamily="34" charset="-128"/>
            </a:endParaRPr>
          </a:p>
          <a:p>
            <a:r>
              <a:rPr lang="ja-JP" altLang="en-US" sz="14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　剤」も可能です。</a:t>
            </a:r>
            <a:endParaRPr lang="en-US" altLang="ja-JP" sz="1400" dirty="0">
              <a:latin typeface="A-OTF Shin Maru Go Pro R" panose="020F0400000000000000" pitchFamily="34" charset="-128"/>
              <a:ea typeface="A-OTF Shin Maru Go Pro R" panose="020F0400000000000000" pitchFamily="34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8DFD1A30-4DBA-664A-A731-2C25AEEBD3AB}"/>
              </a:ext>
            </a:extLst>
          </p:cNvPr>
          <p:cNvSpPr txBox="1"/>
          <p:nvPr/>
        </p:nvSpPr>
        <p:spPr>
          <a:xfrm>
            <a:off x="4860228" y="6616392"/>
            <a:ext cx="205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800" dirty="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※</a:t>
            </a:r>
            <a:r>
              <a:rPr lang="ja-JP" altLang="en-US" sz="8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日本ジェネリック医薬品・</a:t>
            </a:r>
            <a:endParaRPr lang="en-US" altLang="ja-JP" sz="800" dirty="0">
              <a:latin typeface="A-OTF Gothic MB101 Pro R" panose="020B0400000000000000" pitchFamily="34" charset="-128"/>
              <a:ea typeface="A-OTF Gothic MB101 Pro R" panose="020B0400000000000000" pitchFamily="34" charset="-128"/>
            </a:endParaRPr>
          </a:p>
          <a:p>
            <a:pPr algn="just"/>
            <a:r>
              <a:rPr lang="ja-JP" altLang="en-US" sz="8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　バイオシミラー学会</a:t>
            </a:r>
            <a:endParaRPr lang="en-US" altLang="ja-JP" sz="800" dirty="0">
              <a:latin typeface="A-OTF Gothic MB101 Pro R" panose="020B0400000000000000" pitchFamily="34" charset="-128"/>
              <a:ea typeface="A-OTF Gothic MB101 Pro R" panose="020B0400000000000000" pitchFamily="34" charset="-128"/>
            </a:endParaRPr>
          </a:p>
          <a:p>
            <a:pPr algn="just"/>
            <a:r>
              <a:rPr lang="en-US" altLang="ja-JP" sz="800" dirty="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 </a:t>
            </a:r>
            <a:r>
              <a:rPr lang="ja-JP" altLang="en-US" sz="8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「かんじゃさんの薬箱」</a:t>
            </a:r>
            <a:endParaRPr lang="en-US" altLang="ja-JP" sz="800" dirty="0">
              <a:latin typeface="A-OTF Gothic MB101 Pro R" panose="020B0400000000000000" pitchFamily="34" charset="-128"/>
              <a:ea typeface="A-OTF Gothic MB101 Pro R" panose="020B0400000000000000" pitchFamily="34" charset="-128"/>
            </a:endParaRPr>
          </a:p>
          <a:p>
            <a:pPr algn="just"/>
            <a:r>
              <a:rPr lang="ja-JP" altLang="en-US" sz="8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　平成</a:t>
            </a:r>
            <a:r>
              <a:rPr lang="en-US" altLang="ja-JP" sz="800" dirty="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30</a:t>
            </a:r>
            <a:r>
              <a:rPr lang="ja-JP" altLang="en-US" sz="8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年</a:t>
            </a:r>
            <a:r>
              <a:rPr lang="en-US" altLang="ja-JP" sz="800" dirty="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4</a:t>
            </a:r>
            <a:r>
              <a:rPr lang="ja-JP" altLang="en-US" sz="8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月現在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F5259B02-D372-184E-A392-EE963CB3E1E0}"/>
              </a:ext>
            </a:extLst>
          </p:cNvPr>
          <p:cNvSpPr txBox="1"/>
          <p:nvPr/>
        </p:nvSpPr>
        <p:spPr>
          <a:xfrm>
            <a:off x="3768354" y="8968598"/>
            <a:ext cx="22419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800" dirty="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※</a:t>
            </a:r>
            <a:r>
              <a:rPr lang="ja-JP" altLang="en-US" sz="8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ジェネリック医薬品のない薬もあります。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352915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206</Words>
  <Application>Microsoft Office PowerPoint</Application>
  <PresentationFormat>ユーザー設定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A-OTF Gothic MB101 Pro R</vt:lpstr>
      <vt:lpstr>A-OTF Shin Maru Go Pro DB</vt:lpstr>
      <vt:lpstr>A-OTF Shin Maru Go Pro M</vt:lpstr>
      <vt:lpstr>A-OTF Shin Maru Go Pro R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2020-01-28T05:32:45Z</dcterms:created>
  <dcterms:modified xsi:type="dcterms:W3CDTF">2023-06-29T01:05:08Z</dcterms:modified>
</cp:coreProperties>
</file>